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30"/>
  </p:notesMasterIdLst>
  <p:sldIdLst>
    <p:sldId id="256" r:id="rId2"/>
    <p:sldId id="270" r:id="rId3"/>
    <p:sldId id="257" r:id="rId4"/>
    <p:sldId id="258" r:id="rId5"/>
    <p:sldId id="259" r:id="rId6"/>
    <p:sldId id="260" r:id="rId7"/>
    <p:sldId id="261" r:id="rId8"/>
    <p:sldId id="271" r:id="rId9"/>
    <p:sldId id="272" r:id="rId10"/>
    <p:sldId id="262" r:id="rId11"/>
    <p:sldId id="264" r:id="rId12"/>
    <p:sldId id="263" r:id="rId13"/>
    <p:sldId id="265" r:id="rId14"/>
    <p:sldId id="266" r:id="rId15"/>
    <p:sldId id="267" r:id="rId16"/>
    <p:sldId id="268" r:id="rId17"/>
    <p:sldId id="269" r:id="rId18"/>
    <p:sldId id="284" r:id="rId19"/>
    <p:sldId id="273" r:id="rId20"/>
    <p:sldId id="274" r:id="rId21"/>
    <p:sldId id="275" r:id="rId22"/>
    <p:sldId id="276" r:id="rId23"/>
    <p:sldId id="277" r:id="rId24"/>
    <p:sldId id="278" r:id="rId25"/>
    <p:sldId id="280" r:id="rId26"/>
    <p:sldId id="281" r:id="rId27"/>
    <p:sldId id="282" r:id="rId28"/>
    <p:sldId id="28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6"/>
    <p:restoredTop sz="79220"/>
  </p:normalViewPr>
  <p:slideViewPr>
    <p:cSldViewPr snapToGrid="0" snapToObjects="1" showGuides="1">
      <p:cViewPr>
        <p:scale>
          <a:sx n="95" d="100"/>
          <a:sy n="95" d="100"/>
        </p:scale>
        <p:origin x="1464" y="-24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1" Type="http://schemas.openxmlformats.org/officeDocument/2006/relationships/slide" Target="slides/slide14.xml"/><Relationship Id="rId12" Type="http://schemas.openxmlformats.org/officeDocument/2006/relationships/slide" Target="slides/slide15.xml"/><Relationship Id="rId13" Type="http://schemas.openxmlformats.org/officeDocument/2006/relationships/slide" Target="slides/slide16.xml"/><Relationship Id="rId14" Type="http://schemas.openxmlformats.org/officeDocument/2006/relationships/slide" Target="slides/slide17.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5.xml"/><Relationship Id="rId5" Type="http://schemas.openxmlformats.org/officeDocument/2006/relationships/slide" Target="slides/slide6.xml"/><Relationship Id="rId6" Type="http://schemas.openxmlformats.org/officeDocument/2006/relationships/slide" Target="slides/slide7.xml"/><Relationship Id="rId7" Type="http://schemas.openxmlformats.org/officeDocument/2006/relationships/slide" Target="slides/slide10.xml"/><Relationship Id="rId8" Type="http://schemas.openxmlformats.org/officeDocument/2006/relationships/slide" Target="slides/slide11.xml"/><Relationship Id="rId9" Type="http://schemas.openxmlformats.org/officeDocument/2006/relationships/slide" Target="slides/slide12.xml"/><Relationship Id="rId10"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9/12/16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dirty="0"/>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木立研究室の今田雄太郎と申します。</a:t>
            </a:r>
            <a:endParaRPr lang="en-US" altLang="ja-JP" dirty="0" smtClean="0"/>
          </a:p>
          <a:p>
            <a:r>
              <a:rPr lang="en-US" sz="1200" dirty="0" smtClean="0"/>
              <a:t>Inferring tumor clonal evolution utilizing population genetics</a:t>
            </a:r>
          </a:p>
          <a:p>
            <a:r>
              <a:rPr lang="ja-JP" altLang="en-US" sz="1200" smtClean="0"/>
              <a:t>というタイトルで発表させていただきます。よろしくお願い致します。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本手法においても、パッセンジャー</a:t>
            </a:r>
            <a:r>
              <a:rPr lang="ja-JP" altLang="en-US" dirty="0" smtClean="0"/>
              <a:t>変異に着目します</a:t>
            </a:r>
            <a:r>
              <a:rPr lang="ja-JP" altLang="en-US" dirty="0" smtClean="0"/>
              <a:t>。</a:t>
            </a:r>
            <a:endParaRPr lang="en-US" altLang="ja-JP" dirty="0" smtClean="0"/>
          </a:p>
          <a:p>
            <a:r>
              <a:rPr lang="ja-JP" altLang="en-US" dirty="0" smtClean="0"/>
              <a:t>変異</a:t>
            </a:r>
            <a:r>
              <a:rPr lang="ja-JP" altLang="en-US" dirty="0" smtClean="0"/>
              <a:t>アレルを持つ細胞と持たない細胞の分裂はランダムであることから、変異アレル頻度は細胞分裂とともに拡散し、時間</a:t>
            </a:r>
            <a:r>
              <a:rPr lang="en-US" altLang="ja-JP" dirty="0" smtClean="0"/>
              <a:t>t</a:t>
            </a:r>
            <a:r>
              <a:rPr lang="ja-JP" altLang="en-US" dirty="0" smtClean="0"/>
              <a:t>の間</a:t>
            </a:r>
            <a:r>
              <a:rPr lang="ja-JP" altLang="en-US" dirty="0" smtClean="0"/>
              <a:t>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a:t>
            </a:r>
            <a:r>
              <a:rPr lang="ja-JP" altLang="en-US" dirty="0" smtClean="0"/>
              <a:t>を全細胞数、全時刻に</a:t>
            </a:r>
            <a:r>
              <a:rPr lang="ja-JP" altLang="en-US" dirty="0" smtClean="0"/>
              <a:t>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456290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以上で求められた変異アレル頻度分布と、部分型誕生時刻との関係をバイオリンプロットで表すと左図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199065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しかしながら、バルクシーケンシングでは、各部分型の変異アレル頻度分布を直接観測することはできません。</a:t>
            </a:r>
            <a:endParaRPr lang="en-US" altLang="ja-JP" dirty="0" smtClean="0"/>
          </a:p>
          <a:p>
            <a:r>
              <a:rPr lang="ja-JP" altLang="en-US" dirty="0" smtClean="0"/>
              <a:t>各一</a:t>
            </a:r>
            <a:r>
              <a:rPr lang="ja-JP" altLang="en-US" dirty="0" smtClean="0"/>
              <a:t>塩基変異位置に</a:t>
            </a:r>
            <a:r>
              <a:rPr lang="ja-JP" altLang="en-US" dirty="0" smtClean="0"/>
              <a:t>おけるリードの出力確率は、部分型の構成比と変異アレル頻度から計算されるパラメータ</a:t>
            </a:r>
            <a:r>
              <a:rPr lang="en-US" altLang="ja-JP" dirty="0" smtClean="0"/>
              <a:t>mu</a:t>
            </a:r>
            <a:r>
              <a:rPr lang="ja-JP" altLang="en-US" dirty="0" smtClean="0"/>
              <a:t>を用いた二項</a:t>
            </a:r>
            <a:r>
              <a:rPr lang="ja-JP" altLang="en-US" dirty="0" smtClean="0"/>
              <a:t>分布と、先に計算したアレル頻度分布の積で表されます。</a:t>
            </a:r>
            <a:r>
              <a:rPr lang="ja-JP" altLang="en-US" dirty="0" smtClean="0"/>
              <a:t>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dirty="0"/>
          </a:p>
        </p:txBody>
      </p:sp>
    </p:spTree>
    <p:extLst>
      <p:ext uri="{BB962C8B-B14F-4D97-AF65-F5344CB8AC3E}">
        <p14:creationId xmlns:p14="http://schemas.microsoft.com/office/powerpoint/2010/main" val="1095693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次にリザルトですが、正解の誕生時刻</a:t>
            </a:r>
            <a:r>
              <a:rPr lang="en-US" altLang="ja-JP" dirty="0" smtClean="0"/>
              <a:t>t, </a:t>
            </a:r>
            <a:r>
              <a:rPr lang="ja-JP" altLang="en-US" dirty="0" smtClean="0"/>
              <a:t>部分型構成比</a:t>
            </a:r>
            <a:r>
              <a:rPr lang="en-US" altLang="ja-JP" dirty="0" smtClean="0"/>
              <a:t>n</a:t>
            </a:r>
            <a:r>
              <a:rPr lang="ja-JP" altLang="en-US" dirty="0" smtClean="0"/>
              <a:t>を用意し、これに</a:t>
            </a:r>
            <a:r>
              <a:rPr lang="ja-JP" altLang="en-US" dirty="0" smtClean="0"/>
              <a:t>基づいて計算</a:t>
            </a:r>
            <a:r>
              <a:rPr lang="ja-JP" altLang="en-US" dirty="0" smtClean="0"/>
              <a:t>される変異アレル頻度からリードを生成しました。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を推定する最尤推定問題は以下のようになり</a:t>
            </a:r>
            <a:r>
              <a:rPr lang="ja-JP" altLang="en-US" dirty="0" smtClean="0"/>
              <a:t>、最急降下法によって解を求めました。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17096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左図が正解パラメータを表しています。円の中に書かれた割合が、各部分型の存在比を表しており、矢印は部分型の親子関係を表しています。</a:t>
            </a:r>
            <a:endParaRPr lang="en-US" altLang="ja-JP" dirty="0" smtClean="0"/>
          </a:p>
          <a:p>
            <a:r>
              <a:rPr lang="ja-JP" altLang="en-US" dirty="0" smtClean="0"/>
              <a:t>最急降下法により</a:t>
            </a:r>
            <a:r>
              <a:rPr lang="en-US" altLang="ja-JP" dirty="0" smtClean="0"/>
              <a:t>t,n</a:t>
            </a:r>
            <a:r>
              <a:rPr lang="ja-JP" altLang="en-US" dirty="0" smtClean="0"/>
              <a:t>のパラメータを推定した結果は右図のようになり、</a:t>
            </a:r>
            <a:r>
              <a:rPr lang="en-US" altLang="ja-JP" dirty="0" smtClean="0"/>
              <a:t>SNV</a:t>
            </a:r>
            <a:r>
              <a:rPr lang="ja-JP" altLang="en-US" dirty="0" smtClean="0"/>
              <a:t>の数が</a:t>
            </a:r>
            <a:r>
              <a:rPr lang="ja-JP" altLang="en-US" dirty="0" smtClean="0"/>
              <a:t>増えるほど推定精度が向上するという結果が得られました。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14</a:t>
            </a:fld>
            <a:endParaRPr lang="en-US" dirty="0"/>
          </a:p>
        </p:txBody>
      </p:sp>
    </p:spTree>
    <p:extLst>
      <p:ext uri="{BB962C8B-B14F-4D97-AF65-F5344CB8AC3E}">
        <p14:creationId xmlns:p14="http://schemas.microsoft.com/office/powerpoint/2010/main" val="4628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このような流れでお話いたします。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dirty="0"/>
          </a:p>
        </p:txBody>
      </p:sp>
    </p:spTree>
    <p:extLst>
      <p:ext uri="{BB962C8B-B14F-4D97-AF65-F5344CB8AC3E}">
        <p14:creationId xmlns:p14="http://schemas.microsoft.com/office/powerpoint/2010/main" val="88034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dirty="0" smtClean="0"/>
              <a:t>こうした腫瘍のクローン進化仮説は、</a:t>
            </a:r>
            <a:r>
              <a:rPr lang="en-US" altLang="ja-JP" dirty="0" smtClean="0"/>
              <a:t>Nowell</a:t>
            </a:r>
            <a:r>
              <a:rPr lang="ja-JP" altLang="en-US" dirty="0" smtClean="0"/>
              <a:t>によって始めに提唱され、がんの進行過程の</a:t>
            </a:r>
            <a:r>
              <a:rPr lang="ja-JP" altLang="en-US" dirty="0" smtClean="0"/>
              <a:t>基礎となって</a:t>
            </a:r>
            <a:r>
              <a:rPr lang="ja-JP" altLang="en-US" dirty="0" smtClean="0"/>
              <a:t>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175461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a:t>
            </a:r>
            <a:r>
              <a:rPr lang="ja-JP" altLang="en-US" baseline="0" dirty="0" smtClean="0"/>
              <a:t>、左の図のように、抗</a:t>
            </a:r>
            <a:r>
              <a:rPr lang="ja-JP" altLang="en-US" baseline="0" dirty="0" smtClean="0"/>
              <a:t>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49438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a:t>
            </a:r>
            <a:endParaRPr lang="en-US" altLang="ja-JP" dirty="0" smtClean="0"/>
          </a:p>
          <a:p>
            <a:r>
              <a:rPr lang="ja-JP" altLang="en-US" dirty="0" smtClean="0"/>
              <a:t>部分型構成比</a:t>
            </a:r>
            <a:r>
              <a:rPr lang="en-US" altLang="ja-JP" dirty="0" smtClean="0"/>
              <a:t>ni,</a:t>
            </a:r>
            <a:r>
              <a:rPr lang="en-US" altLang="ja-JP" baseline="0" dirty="0" smtClean="0"/>
              <a:t> </a:t>
            </a:r>
            <a:r>
              <a:rPr lang="ja-JP" altLang="en-US" baseline="0" dirty="0" smtClean="0"/>
              <a:t>誕生時刻</a:t>
            </a:r>
            <a:r>
              <a:rPr lang="en-US" altLang="ja-JP" baseline="0" dirty="0" smtClean="0"/>
              <a:t>ti,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a:t>
            </a:r>
            <a:r>
              <a:rPr lang="ja-JP" altLang="en-US" baseline="0" dirty="0" smtClean="0"/>
              <a:t>パラメータになります。</a:t>
            </a:r>
            <a:endParaRPr lang="en-US" altLang="ja-JP" baseline="0" dirty="0" smtClean="0"/>
          </a:p>
          <a:p>
            <a:endParaRPr lang="en-US" altLang="ja-JP" baseline="0" dirty="0" smtClean="0"/>
          </a:p>
          <a:p>
            <a:r>
              <a:rPr lang="ja-JP" altLang="en-US" dirty="0" smtClean="0"/>
              <a:t>指数関数的な増殖を仮定し、</a:t>
            </a:r>
            <a:r>
              <a:rPr lang="en-US" altLang="ja-JP" dirty="0" smtClean="0"/>
              <a:t>ti</a:t>
            </a:r>
            <a:r>
              <a:rPr lang="ja-JP" altLang="en-US" dirty="0" smtClean="0"/>
              <a:t>と</a:t>
            </a:r>
            <a:r>
              <a:rPr lang="en-US" altLang="ja-JP" dirty="0"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282089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本研究で解くべき問題は、各一塩基変異の位置におけるリード総数と変異リード数から、各部分型の構成比・誕生時刻および増殖率を推定することになります。</a:t>
            </a:r>
            <a:endParaRPr lang="en-US" altLang="ja-JP" dirty="0" smtClean="0"/>
          </a:p>
          <a:p>
            <a:pPr marL="400050" lvl="1" indent="0">
              <a:buNone/>
            </a:pPr>
            <a:r>
              <a:rPr lang="ja-JP" altLang="en-US" dirty="0" smtClean="0"/>
              <a:t>腫瘍中</a:t>
            </a:r>
            <a:r>
              <a:rPr lang="ja-JP" altLang="en-US" dirty="0" smtClean="0"/>
              <a:t>の各細胞に対して一細胞シーケンシングを行えば、すべての部分型とその構成比を同定することが可能です。</a:t>
            </a:r>
            <a:endParaRPr lang="en-US" altLang="ja-JP" dirty="0" smtClean="0"/>
          </a:p>
          <a:p>
            <a:pPr marL="400050" lvl="1" indent="0">
              <a:buNone/>
            </a:pPr>
            <a:r>
              <a:rPr lang="ja-JP" altLang="en-US" dirty="0"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r>
              <a:rPr lang="ja-JP" altLang="en-US" dirty="0" smtClean="0"/>
              <a:t>。</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1261605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168250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dirty="0" smtClean="0"/>
                  <a:t>一方、増殖率</a:t>
                </a:r>
                <a:r>
                  <a:rPr lang="ja-JP" altLang="en-US" dirty="0" smtClean="0"/>
                  <a:t>推定に関する先行研究としては、がんの発展に直接寄与しないパッセンジャー変異に対して中立進化の理論を</a:t>
                </a:r>
                <a:r>
                  <a:rPr lang="ja-JP" altLang="en-US" dirty="0" smtClean="0"/>
                  <a:t>適用した研究</a:t>
                </a:r>
                <a:r>
                  <a:rPr lang="ja-JP" altLang="en-US" dirty="0" smtClean="0"/>
                  <a:t>があります。</a:t>
                </a:r>
                <a:endParaRPr lang="en-US" altLang="ja-JP" dirty="0" smtClean="0"/>
              </a:p>
              <a:p>
                <a:r>
                  <a:rPr lang="ja-JP" altLang="en-US" dirty="0" smtClean="0"/>
                  <a:t>中立進化のもとでは</a:t>
                </a:r>
                <a:r>
                  <a:rPr lang="ja-JP" altLang="en-US" dirty="0" smtClean="0"/>
                  <a:t>、変異</a:t>
                </a:r>
                <a:r>
                  <a:rPr lang="ja-JP" altLang="en-US" dirty="0" smtClean="0"/>
                  <a:t>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dirty="0"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dirty="0" smtClean="0"/>
                  <a:t>が増殖率の情報を持ちます。</a:t>
                </a:r>
                <a:endParaRPr lang="en-US" altLang="ja-JP" dirty="0" smtClean="0"/>
              </a:p>
              <a:p>
                <a:r>
                  <a:rPr lang="ja-JP" altLang="en-US" dirty="0" smtClean="0"/>
                  <a:t>論文</a:t>
                </a:r>
                <a:r>
                  <a:rPr lang="ja-JP" altLang="en-US" dirty="0" smtClean="0"/>
                  <a:t>の</a:t>
                </a:r>
                <a:r>
                  <a:rPr lang="en-US" altLang="ja-JP" dirty="0" smtClean="0"/>
                  <a:t>NGS</a:t>
                </a:r>
                <a:r>
                  <a:rPr lang="ja-JP" altLang="en-US" dirty="0" smtClean="0"/>
                  <a:t>データ</a:t>
                </a:r>
                <a:r>
                  <a:rPr lang="ja-JP" altLang="en-US" dirty="0" smtClean="0"/>
                  <a:t>をもとに追試を行ったのが左の図になりますが</a:t>
                </a:r>
                <a:r>
                  <a:rPr lang="ja-JP" altLang="en-US" dirty="0" smtClean="0"/>
                  <a:t>、</a:t>
                </a:r>
                <a:endParaRPr lang="en-US" altLang="ja-JP" dirty="0" smtClean="0"/>
              </a:p>
              <a:p>
                <a:r>
                  <a:rPr lang="ja-JP" altLang="en-US" dirty="0" smtClean="0"/>
                  <a:t>パッセンジャー変異</a:t>
                </a:r>
                <a:r>
                  <a:rPr lang="ja-JP" altLang="en-US" dirty="0" smtClean="0"/>
                  <a:t>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a:t>
                </a:r>
                <a:r>
                  <a:rPr lang="ja-JP" altLang="en-US" dirty="0" smtClean="0"/>
                  <a:t>、中立</a:t>
                </a:r>
                <a:r>
                  <a:rPr lang="ja-JP" altLang="en-US" dirty="0" smtClean="0"/>
                  <a:t>進化</a:t>
                </a:r>
                <a:r>
                  <a:rPr lang="ja-JP" altLang="en-US" dirty="0" smtClean="0"/>
                  <a:t>がほぼ成立</a:t>
                </a:r>
                <a:r>
                  <a:rPr lang="ja-JP" altLang="en-US" dirty="0" smtClean="0"/>
                  <a:t>していることがわかります。</a:t>
                </a:r>
                <a:endParaRPr lang="en-US" altLang="ja-JP" dirty="0" smtClean="0"/>
              </a:p>
              <a:p>
                <a:r>
                  <a:rPr lang="ja-JP" altLang="en-US" dirty="0" smtClean="0"/>
                  <a:t>このように、単一</a:t>
                </a:r>
                <a:r>
                  <a:rPr lang="ja-JP" altLang="en-US" dirty="0" smtClean="0"/>
                  <a:t>の部分型のみで構成されている腫瘍であれば、線形回帰で増殖率を推定</a:t>
                </a:r>
                <a:r>
                  <a:rPr lang="ja-JP" altLang="en-US" dirty="0" smtClean="0"/>
                  <a:t>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148287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しかし、複数</a:t>
            </a:r>
            <a:r>
              <a:rPr lang="ja-JP" altLang="en-US" dirty="0" smtClean="0"/>
              <a:t>の部分型が混在する場合には、アレル頻度分布は多峰性となり、線形回帰による各部分型の増殖率推定は不可能です。</a:t>
            </a:r>
            <a:endParaRPr lang="en-US" altLang="ja-JP" dirty="0" smtClean="0"/>
          </a:p>
          <a:p>
            <a:r>
              <a:rPr lang="ja-JP" altLang="en-US" dirty="0" smtClean="0"/>
              <a:t>そこで我々は、この問題を確率モデルの枠組みに落とし込み、</a:t>
            </a:r>
            <a:r>
              <a:rPr lang="ja-JP" altLang="en-US" dirty="0" smtClean="0"/>
              <a:t>混合分布モデル</a:t>
            </a:r>
            <a:r>
              <a:rPr lang="ja-JP" altLang="en-US" dirty="0" smtClean="0"/>
              <a:t>のパラメータ推定問題に帰着することにより、</a:t>
            </a:r>
            <a:endParaRPr lang="en-US" altLang="ja-JP" dirty="0" smtClean="0"/>
          </a:p>
          <a:p>
            <a:r>
              <a:rPr lang="ja-JP" altLang="en-US" dirty="0" smtClean="0"/>
              <a:t>各部分型の増殖率を推定</a:t>
            </a:r>
            <a:r>
              <a:rPr lang="ja-JP" altLang="en-US" dirty="0" smtClean="0"/>
              <a:t>する手法を</a:t>
            </a:r>
            <a:r>
              <a:rPr lang="ja-JP" altLang="en-US" dirty="0" smtClean="0"/>
              <a:t>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181920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9/12/16</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5.png"/><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5.em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emf"/><Relationship Id="rId5"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a:t>木立研究室</a:t>
            </a:r>
            <a:endParaRPr lang="en-US" altLang="ja-JP" sz="3200" dirty="0"/>
          </a:p>
          <a:p>
            <a:pPr algn="ctr"/>
            <a:r>
              <a:rPr lang="ja-JP" altLang="en-US" sz="320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392867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a:t>
            </a:r>
            <a:endParaRPr lang="en-US" dirty="0"/>
          </a:p>
        </p:txBody>
      </p:sp>
      <p:sp>
        <p:nvSpPr>
          <p:cNvPr id="3" name="Content Placeholder 2"/>
          <p:cNvSpPr>
            <a:spLocks noGrp="1"/>
          </p:cNvSpPr>
          <p:nvPr>
            <p:ph idx="1"/>
          </p:nvPr>
        </p:nvSpPr>
        <p:spPr>
          <a:xfrm>
            <a:off x="4437529" y="2070943"/>
            <a:ext cx="3888786" cy="3880773"/>
          </a:xfrm>
          <a:solidFill>
            <a:schemeClr val="bg1"/>
          </a:solidFill>
        </p:spPr>
        <p:txBody>
          <a:bodyPr/>
          <a:lstStyle/>
          <a:p>
            <a:r>
              <a:rPr lang="ja-JP" altLang="en-US" smtClean="0"/>
              <a:t>部分型の誕生時刻が早いほど、部分型内部で起こった変異は集団内に固定しやすい。</a:t>
            </a:r>
            <a:endParaRPr lang="en-US" altLang="ja-JP" dirty="0" smtClean="0"/>
          </a:p>
          <a:p>
            <a:endParaRPr lang="en-US" altLang="ja-JP" dirty="0" smtClean="0"/>
          </a:p>
          <a:p>
            <a:r>
              <a:rPr lang="ja-JP" altLang="en-US" smtClean="0"/>
              <a:t>この関係を逆に利用</a:t>
            </a:r>
            <a:endParaRPr lang="en-US" altLang="ja-JP" dirty="0"/>
          </a:p>
          <a:p>
            <a:pPr marL="457200" lvl="1" indent="0">
              <a:buNone/>
            </a:pPr>
            <a:r>
              <a:rPr lang="ja-JP" altLang="en-US" sz="1800" smtClean="0"/>
              <a:t>観測される変異アレル頻度分布</a:t>
            </a:r>
            <a:endParaRPr lang="en-US" altLang="ja-JP" sz="1800" dirty="0" smtClean="0"/>
          </a:p>
          <a:p>
            <a:pPr marL="457200" lvl="1" indent="0">
              <a:buNone/>
            </a:pPr>
            <a:endParaRPr lang="en-US" dirty="0"/>
          </a:p>
          <a:p>
            <a:pPr marL="457200" lvl="1" indent="0">
              <a:buNone/>
            </a:pPr>
            <a:r>
              <a:rPr lang="ja-JP" altLang="en-US" sz="1800" smtClean="0"/>
              <a:t>各部分型の誕生時刻を最尤推定</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57" y="1930400"/>
            <a:ext cx="4190572" cy="3639670"/>
          </a:xfrm>
          <a:prstGeom prst="rect">
            <a:avLst/>
          </a:prstGeom>
        </p:spPr>
      </p:pic>
      <p:sp>
        <p:nvSpPr>
          <p:cNvPr id="5" name="Down Arrow 4"/>
          <p:cNvSpPr/>
          <p:nvPr/>
        </p:nvSpPr>
        <p:spPr>
          <a:xfrm>
            <a:off x="6336918" y="4207017"/>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00800" y="3741655"/>
            <a:ext cx="1596554" cy="4686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Methods III</a:t>
            </a:r>
            <a:endParaRPr lang="en-US" dirty="0"/>
          </a:p>
        </p:txBody>
      </p:sp>
      <p:sp>
        <p:nvSpPr>
          <p:cNvPr id="3" name="Content Placeholder 2"/>
          <p:cNvSpPr>
            <a:spLocks noGrp="1"/>
          </p:cNvSpPr>
          <p:nvPr>
            <p:ph idx="1"/>
          </p:nvPr>
        </p:nvSpPr>
        <p:spPr>
          <a:xfrm>
            <a:off x="3169975" y="2098978"/>
            <a:ext cx="5015663" cy="3880773"/>
          </a:xfrm>
          <a:noFill/>
        </p:spPr>
        <p:txBody>
          <a:bodyPr/>
          <a:lstStyle/>
          <a:p>
            <a:r>
              <a:rPr lang="ja-JP" altLang="en-US" smtClean="0"/>
              <a:t>実際に観測される変異アレル頻度</a:t>
            </a:r>
            <a:endParaRPr lang="en-US" altLang="ja-JP" dirty="0"/>
          </a:p>
          <a:p>
            <a:pPr marL="400050" lvl="1" indent="0">
              <a:buNone/>
            </a:pPr>
            <a:r>
              <a:rPr lang="ja-JP" altLang="en-US" sz="1800" smtClean="0"/>
              <a:t>ー</a:t>
            </a:r>
            <a:r>
              <a:rPr lang="en-US" altLang="ja-JP" sz="1800" dirty="0" smtClean="0"/>
              <a:t> </a:t>
            </a:r>
            <a:r>
              <a:rPr lang="ja-JP" altLang="en-US" sz="1800" smtClean="0">
                <a:solidFill>
                  <a:srgbClr val="FF0000"/>
                </a:solidFill>
              </a:rPr>
              <a:t>部分型の平均像</a:t>
            </a:r>
            <a:endParaRPr lang="en-US" altLang="ja-JP" sz="1800" dirty="0" smtClean="0">
              <a:solidFill>
                <a:srgbClr val="FF0000"/>
              </a:solidFill>
            </a:endParaRPr>
          </a:p>
          <a:p>
            <a:pPr marL="400050" lvl="1" indent="0">
              <a:buNone/>
            </a:pPr>
            <a:endParaRPr lang="en-US" altLang="ja-JP" dirty="0" smtClean="0"/>
          </a:p>
          <a:p>
            <a:r>
              <a:rPr lang="ja-JP" altLang="en-US" smtClean="0"/>
              <a:t>リード</a:t>
            </a:r>
            <a:r>
              <a:rPr lang="en-US" dirty="0" smtClean="0"/>
              <a:t>M</a:t>
            </a:r>
            <a:r>
              <a:rPr lang="ja-JP" altLang="en-US" smtClean="0"/>
              <a:t>本中</a:t>
            </a:r>
            <a:r>
              <a:rPr lang="en-US" altLang="ja-JP" dirty="0" smtClean="0"/>
              <a:t>m</a:t>
            </a:r>
            <a:r>
              <a:rPr lang="ja-JP" altLang="en-US" smtClean="0"/>
              <a:t>本が変異リードである確率</a:t>
            </a:r>
            <a:endParaRPr lang="en-US" altLang="ja-JP" dirty="0" smtClean="0"/>
          </a:p>
        </p:txBody>
      </p:sp>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5487507" cy="1477328"/>
              </a:xfrm>
              <a:prstGeom prst="rect">
                <a:avLst/>
              </a:prstGeom>
              <a:noFill/>
            </p:spPr>
            <p:txBody>
              <a:bodyPr wrap="square" rtlCol="0">
                <a:spAutoFit/>
              </a:bodyPr>
              <a:lstStyle/>
              <a:p>
                <a:r>
                  <a:rPr lang="ja-JP" altLang="en-US" dirty="0" smtClean="0"/>
                  <a:t>部分型</a:t>
                </a:r>
                <a:r>
                  <a:rPr lang="en-US" altLang="ja-JP" dirty="0"/>
                  <a:t>1</a:t>
                </a:r>
                <a:r>
                  <a:rPr lang="ja-JP" altLang="en-US" dirty="0" smtClean="0"/>
                  <a:t>内の</a:t>
                </a:r>
                <a:r>
                  <a:rPr lang="ja-JP" altLang="en-US" dirty="0" smtClean="0"/>
                  <a:t>変異を</a:t>
                </a:r>
                <a:r>
                  <a:rPr lang="ja-JP" altLang="en-US" dirty="0" smtClean="0"/>
                  <a:t>持つ細胞の頻度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3</m:t>
                    </m:r>
                    <m:r>
                      <a:rPr lang="en-US" altLang="ja-JP" i="1" smtClean="0">
                        <a:latin typeface="Cambria Math" charset="0"/>
                      </a:rPr>
                      <m:t> </m:t>
                    </m:r>
                  </m:oMath>
                </a14:m>
                <a:endParaRPr lang="en-US" altLang="ja-JP" dirty="0" smtClean="0"/>
              </a:p>
              <a:p>
                <a:r>
                  <a:rPr lang="ja-JP" altLang="en-US" dirty="0" smtClean="0"/>
                  <a:t>部分型</a:t>
                </a:r>
                <a:r>
                  <a:rPr lang="en-US" altLang="ja-JP" dirty="0" smtClean="0"/>
                  <a:t>2</a:t>
                </a:r>
                <a:r>
                  <a:rPr lang="ja-JP" altLang="en-US" dirty="0" smtClean="0"/>
                  <a:t>内</a:t>
                </a:r>
                <a:r>
                  <a:rPr lang="ja-JP" altLang="en-US" dirty="0"/>
                  <a:t>の</a:t>
                </a:r>
                <a:r>
                  <a:rPr lang="ja-JP" altLang="en-US" dirty="0" smtClean="0"/>
                  <a:t>変異を</a:t>
                </a:r>
                <a:r>
                  <a:rPr lang="ja-JP" altLang="en-US" dirty="0" smtClean="0"/>
                  <a:t>持つ細胞の頻度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5487507" cy="1477328"/>
              </a:xfrm>
              <a:prstGeom prst="rect">
                <a:avLst/>
              </a:prstGeom>
              <a:blipFill rotWithShape="0">
                <a:blip r:embed="rId3"/>
                <a:stretch>
                  <a:fillRect l="-1000" t="-24691"/>
                </a:stretch>
              </a:blipFill>
            </p:spPr>
            <p:txBody>
              <a:bodyPr/>
              <a:lstStyle/>
              <a:p>
                <a:r>
                  <a:rPr lang="en-US">
                    <a:noFill/>
                  </a:rPr>
                  <a:t> </a:t>
                </a:r>
              </a:p>
            </p:txBody>
          </p:sp>
        </mc:Fallback>
      </mc:AlternateContent>
      <p:pic>
        <p:nvPicPr>
          <p:cNvPr id="29" name="Picture 28"/>
          <p:cNvPicPr>
            <a:picLocks noChangeAspect="1"/>
          </p:cNvPicPr>
          <p:nvPr/>
        </p:nvPicPr>
        <p:blipFill>
          <a:blip r:embed="rId4"/>
          <a:stretch>
            <a:fillRect/>
          </a:stretch>
        </p:blipFill>
        <p:spPr>
          <a:xfrm>
            <a:off x="6048373" y="5235691"/>
            <a:ext cx="1497106" cy="615997"/>
          </a:xfrm>
          <a:prstGeom prst="rect">
            <a:avLst/>
          </a:prstGeom>
        </p:spPr>
      </p:pic>
      <p:pic>
        <p:nvPicPr>
          <p:cNvPr id="30" name="Picture 29"/>
          <p:cNvPicPr>
            <a:picLocks noChangeAspect="1"/>
          </p:cNvPicPr>
          <p:nvPr/>
        </p:nvPicPr>
        <p:blipFill>
          <a:blip r:embed="rId5"/>
          <a:stretch>
            <a:fillRect/>
          </a:stretch>
        </p:blipFill>
        <p:spPr>
          <a:xfrm>
            <a:off x="3422875" y="3818842"/>
            <a:ext cx="4574479" cy="357116"/>
          </a:xfrm>
          <a:prstGeom prst="rect">
            <a:avLst/>
          </a:prstGeom>
        </p:spPr>
      </p:pic>
      <p:pic>
        <p:nvPicPr>
          <p:cNvPr id="31" name="Picture 30"/>
          <p:cNvPicPr>
            <a:picLocks noChangeAspect="1"/>
          </p:cNvPicPr>
          <p:nvPr/>
        </p:nvPicPr>
        <p:blipFill>
          <a:blip r:embed="rId6"/>
          <a:stretch>
            <a:fillRect/>
          </a:stretch>
        </p:blipFill>
        <p:spPr>
          <a:xfrm>
            <a:off x="3777222" y="4510441"/>
            <a:ext cx="4323603" cy="706215"/>
          </a:xfrm>
          <a:prstGeom prst="rect">
            <a:avLst/>
          </a:prstGeom>
        </p:spPr>
      </p:pic>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926" y="6051049"/>
            <a:ext cx="2249962" cy="611832"/>
          </a:xfrm>
          <a:prstGeom prst="rect">
            <a:avLst/>
          </a:prstGeom>
        </p:spPr>
      </p:pic>
      <p:sp>
        <p:nvSpPr>
          <p:cNvPr id="7" name="TextBox 6"/>
          <p:cNvSpPr txBox="1"/>
          <p:nvPr/>
        </p:nvSpPr>
        <p:spPr>
          <a:xfrm>
            <a:off x="4246083" y="4204304"/>
            <a:ext cx="4813818" cy="369332"/>
          </a:xfrm>
          <a:prstGeom prst="rect">
            <a:avLst/>
          </a:prstGeom>
          <a:noFill/>
        </p:spPr>
        <p:txBody>
          <a:bodyPr wrap="none" rtlCol="0">
            <a:spAutoFit/>
          </a:bodyPr>
          <a:lstStyle/>
          <a:p>
            <a:r>
              <a:rPr lang="ja-JP" altLang="en-US" smtClean="0">
                <a:solidFill>
                  <a:srgbClr val="0432FF"/>
                </a:solidFill>
              </a:rPr>
              <a:t>先の</a:t>
            </a:r>
            <a:r>
              <a:rPr lang="en-US" dirty="0" smtClean="0">
                <a:solidFill>
                  <a:srgbClr val="0432FF"/>
                </a:solidFill>
              </a:rPr>
              <a:t>Wright-Fisher model</a:t>
            </a:r>
            <a:r>
              <a:rPr lang="ja-JP" altLang="en-US" smtClean="0">
                <a:solidFill>
                  <a:srgbClr val="0432FF"/>
                </a:solidFill>
              </a:rPr>
              <a:t>から計算される分布</a:t>
            </a:r>
            <a:endParaRPr lang="en-US" altLang="ja-JP" dirty="0" smtClean="0">
              <a:solidFill>
                <a:srgbClr val="0432FF"/>
              </a:solidFill>
            </a:endParaRPr>
          </a:p>
        </p:txBody>
      </p:sp>
      <p:cxnSp>
        <p:nvCxnSpPr>
          <p:cNvPr id="46" name="Straight Arrow Connector 45"/>
          <p:cNvCxnSpPr>
            <a:endCxn id="5" idx="3"/>
          </p:cNvCxnSpPr>
          <p:nvPr/>
        </p:nvCxnSpPr>
        <p:spPr>
          <a:xfrm flipH="1" flipV="1">
            <a:off x="7997354" y="3975962"/>
            <a:ext cx="519629" cy="273547"/>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5111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446" y="1837766"/>
                <a:ext cx="7333129" cy="4203598"/>
              </a:xfrm>
              <a:noFill/>
            </p:spPr>
            <p:txBody>
              <a:bodyPr/>
              <a:lstStyle/>
              <a:p>
                <a:r>
                  <a:rPr lang="ja-JP" altLang="en-US" dirty="0" smtClean="0"/>
                  <a:t>正解の</a:t>
                </a:r>
                <a:r>
                  <a:rPr lang="ja-JP" altLang="en-US" dirty="0" smtClean="0">
                    <a:solidFill>
                      <a:srgbClr val="FF0000"/>
                    </a:solidFill>
                  </a:rPr>
                  <a:t>誕生時刻</a:t>
                </a:r>
                <a14:m>
                  <m:oMath xmlns:m="http://schemas.openxmlformats.org/officeDocument/2006/math">
                    <m:r>
                      <a:rPr lang="en-US" altLang="ja-JP" i="1" smtClean="0">
                        <a:solidFill>
                          <a:srgbClr val="FF0000"/>
                        </a:solidFill>
                        <a:latin typeface="Cambria Math" charset="0"/>
                      </a:rPr>
                      <m:t>𝑡</m:t>
                    </m:r>
                  </m:oMath>
                </a14:m>
                <a:r>
                  <a:rPr lang="en-US" altLang="ja-JP" dirty="0" smtClean="0"/>
                  <a:t>, </a:t>
                </a:r>
                <a:r>
                  <a:rPr lang="ja-JP" altLang="en-US" dirty="0" smtClean="0">
                    <a:solidFill>
                      <a:srgbClr val="FF0000"/>
                    </a:solidFill>
                  </a:rPr>
                  <a:t>構成比</a:t>
                </a:r>
                <a14:m>
                  <m:oMath xmlns:m="http://schemas.openxmlformats.org/officeDocument/2006/math">
                    <m:r>
                      <a:rPr lang="en-US" altLang="ja-JP" i="1" smtClean="0">
                        <a:solidFill>
                          <a:srgbClr val="FF0000"/>
                        </a:solidFill>
                        <a:latin typeface="Cambria Math" charset="0"/>
                      </a:rPr>
                      <m:t>𝑛</m:t>
                    </m:r>
                  </m:oMath>
                </a14:m>
                <a:r>
                  <a:rPr lang="ja-JP" altLang="en-US" dirty="0" smtClean="0"/>
                  <a:t>を用意</a:t>
                </a:r>
                <a:endParaRPr lang="en-US" altLang="ja-JP" dirty="0" smtClean="0"/>
              </a:p>
              <a:p>
                <a:r>
                  <a:rPr lang="ja-JP" altLang="en-US" dirty="0" smtClean="0"/>
                  <a:t>上記</a:t>
                </a:r>
                <a14:m>
                  <m:oMath xmlns:m="http://schemas.openxmlformats.org/officeDocument/2006/math">
                    <m:r>
                      <a:rPr lang="en-US" altLang="ja-JP" i="1" smtClean="0">
                        <a:latin typeface="Cambria Math" charset="0"/>
                      </a:rPr>
                      <m:t>𝑡</m:t>
                    </m:r>
                    <m:r>
                      <a:rPr lang="en-US" altLang="ja-JP" i="1" smtClean="0">
                        <a:latin typeface="Cambria Math" charset="0"/>
                      </a:rPr>
                      <m:t>, </m:t>
                    </m:r>
                    <m:r>
                      <a:rPr lang="en-US" altLang="ja-JP" i="1" smtClean="0">
                        <a:latin typeface="Cambria Math" charset="0"/>
                      </a:rPr>
                      <m:t>𝑛</m:t>
                    </m:r>
                  </m:oMath>
                </a14:m>
                <a:r>
                  <a:rPr lang="ja-JP" altLang="en-US" dirty="0" smtClean="0"/>
                  <a:t>に基づき計算される変異アレル頻度からリードを生成</a:t>
                </a:r>
                <a:endParaRPr lang="en-US" altLang="ja-JP" dirty="0" smtClean="0"/>
              </a:p>
              <a:p>
                <a:r>
                  <a:rPr lang="ja-JP" altLang="en-US" dirty="0" smtClean="0"/>
                  <a:t>生成したリードから、</a:t>
                </a:r>
                <a14:m>
                  <m:oMath xmlns:m="http://schemas.openxmlformats.org/officeDocument/2006/math">
                    <m:r>
                      <a:rPr lang="en-US" altLang="ja-JP" i="1" smtClean="0">
                        <a:latin typeface="Cambria Math" charset="0"/>
                      </a:rPr>
                      <m:t>𝑡</m:t>
                    </m:r>
                    <m:r>
                      <a:rPr lang="en-US" altLang="ja-JP" i="1" smtClean="0">
                        <a:latin typeface="Cambria Math" charset="0"/>
                      </a:rPr>
                      <m:t>, </m:t>
                    </m:r>
                    <m:r>
                      <a:rPr lang="en-US" altLang="ja-JP" i="1" smtClean="0">
                        <a:latin typeface="Cambria Math" charset="0"/>
                      </a:rPr>
                      <m:t>𝑛</m:t>
                    </m:r>
                  </m:oMath>
                </a14:m>
                <a:r>
                  <a:rPr lang="ja-JP" altLang="en-US" dirty="0" smtClean="0"/>
                  <a:t>を最急降下法により最尤推定</a:t>
                </a:r>
                <a:endParaRPr lang="en-US" altLang="ja-JP" dirty="0"/>
              </a:p>
              <a:p>
                <a:endParaRPr lang="en-US" altLang="ja-JP" dirty="0"/>
              </a:p>
              <a:p>
                <a:endParaRPr lang="en-US" altLang="ja-JP" dirty="0"/>
              </a:p>
              <a:p>
                <a:endParaRPr lang="en-US" altLang="ja-JP" dirty="0"/>
              </a:p>
              <a:p>
                <a:pPr marL="0" indent="0" algn="ctr">
                  <a:buNone/>
                </a:pPr>
                <a14:m>
                  <m:oMath xmlns:m="http://schemas.openxmlformats.org/officeDocument/2006/math">
                    <m:r>
                      <a:rPr lang="en-US" altLang="ja-JP" b="0" i="1" smtClean="0">
                        <a:latin typeface="Cambria Math" charset="0"/>
                      </a:rPr>
                      <m:t>𝐾</m:t>
                    </m:r>
                    <m:r>
                      <a:rPr lang="en-US" altLang="ja-JP" b="0" i="1" smtClean="0">
                        <a:latin typeface="Cambria Math" charset="0"/>
                      </a:rPr>
                      <m:t>=#</m:t>
                    </m:r>
                  </m:oMath>
                </a14:m>
                <a:r>
                  <a:rPr lang="en-US" altLang="ja-JP" dirty="0" smtClean="0"/>
                  <a:t>SNV loci</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446" y="1837766"/>
                <a:ext cx="7333129" cy="4203598"/>
              </a:xfrm>
              <a:blipFill rotWithShape="0">
                <a:blip r:embed="rId3"/>
                <a:stretch>
                  <a:fillRect l="-249" t="-130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62000" y="3555561"/>
            <a:ext cx="6965575" cy="860642"/>
          </a:xfrm>
          <a:prstGeom prst="rect">
            <a:avLst/>
          </a:prstGeom>
        </p:spPr>
      </p:pic>
      <p:pic>
        <p:nvPicPr>
          <p:cNvPr id="5" name="Picture 4"/>
          <p:cNvPicPr>
            <a:picLocks noChangeAspect="1"/>
          </p:cNvPicPr>
          <p:nvPr/>
        </p:nvPicPr>
        <p:blipFill>
          <a:blip r:embed="rId5"/>
          <a:stretch>
            <a:fillRect/>
          </a:stretch>
        </p:blipFill>
        <p:spPr>
          <a:xfrm>
            <a:off x="1057460" y="4983063"/>
            <a:ext cx="6007100" cy="838200"/>
          </a:xfrm>
          <a:prstGeom prst="rect">
            <a:avLst/>
          </a:prstGeom>
        </p:spPr>
      </p:pic>
    </p:spTree>
    <p:extLst>
      <p:ext uri="{BB962C8B-B14F-4D97-AF65-F5344CB8AC3E}">
        <p14:creationId xmlns:p14="http://schemas.microsoft.com/office/powerpoint/2010/main" val="465315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4155" t="5328" r="10156" b="6605"/>
          <a:stretch/>
        </p:blipFill>
        <p:spPr>
          <a:xfrm>
            <a:off x="161364" y="1815353"/>
            <a:ext cx="4485937" cy="3227294"/>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806" y="561097"/>
            <a:ext cx="3379695" cy="2362657"/>
          </a:xfrm>
          <a:prstGeom prst="rect">
            <a:avLst/>
          </a:prstGeom>
        </p:spPr>
        <p:style>
          <a:lnRef idx="0">
            <a:scrgbClr r="0" g="0" b="0"/>
          </a:lnRef>
          <a:fillRef idx="1001">
            <a:schemeClr val="lt1"/>
          </a:fillRef>
          <a:effectRef idx="0">
            <a:scrgbClr r="0" g="0" b="0"/>
          </a:effectRef>
          <a:fontRef idx="major"/>
        </p:style>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7301" y="3514623"/>
            <a:ext cx="3304394" cy="2310016"/>
          </a:xfrm>
          <a:prstGeom prst="rect">
            <a:avLst/>
          </a:prstGeom>
        </p:spPr>
        <p:style>
          <a:lnRef idx="0">
            <a:scrgbClr r="0" g="0" b="0"/>
          </a:lnRef>
          <a:fillRef idx="1001">
            <a:schemeClr val="lt1"/>
          </a:fillRef>
          <a:effectRef idx="0">
            <a:scrgbClr r="0" g="0" b="0"/>
          </a:effectRef>
          <a:fontRef idx="major"/>
        </p:style>
      </p:pic>
      <p:sp>
        <p:nvSpPr>
          <p:cNvPr id="9" name="TextBox 8"/>
          <p:cNvSpPr txBox="1"/>
          <p:nvPr/>
        </p:nvSpPr>
        <p:spPr>
          <a:xfrm>
            <a:off x="1398495" y="5154706"/>
            <a:ext cx="1855694" cy="369332"/>
          </a:xfrm>
          <a:prstGeom prst="rect">
            <a:avLst/>
          </a:prstGeom>
          <a:noFill/>
        </p:spPr>
        <p:txBody>
          <a:bodyPr wrap="square" rtlCol="0">
            <a:spAutoFit/>
          </a:bodyPr>
          <a:lstStyle/>
          <a:p>
            <a:r>
              <a:rPr lang="ja-JP" altLang="en-US" smtClean="0"/>
              <a:t>正解パラメータ</a:t>
            </a:r>
            <a:endParaRPr lang="en-US" dirty="0"/>
          </a:p>
        </p:txBody>
      </p:sp>
      <p:sp>
        <p:nvSpPr>
          <p:cNvPr id="10" name="TextBox 9"/>
          <p:cNvSpPr txBox="1"/>
          <p:nvPr/>
        </p:nvSpPr>
        <p:spPr>
          <a:xfrm>
            <a:off x="4545806" y="3244334"/>
            <a:ext cx="2052918" cy="369332"/>
          </a:xfrm>
          <a:prstGeom prst="rect">
            <a:avLst/>
          </a:prstGeom>
          <a:noFill/>
        </p:spPr>
        <p:txBody>
          <a:bodyPr wrap="square" rtlCol="0">
            <a:spAutoFit/>
          </a:bodyPr>
          <a:lstStyle/>
          <a:p>
            <a:r>
              <a:rPr lang="ja-JP" altLang="en-US" smtClean="0"/>
              <a:t>推定精度</a:t>
            </a:r>
            <a:r>
              <a:rPr lang="en-US" altLang="ja-JP" dirty="0" smtClean="0"/>
              <a:t> (n)</a:t>
            </a:r>
            <a:endParaRPr lang="en-US" dirty="0"/>
          </a:p>
        </p:txBody>
      </p:sp>
      <p:sp>
        <p:nvSpPr>
          <p:cNvPr id="11" name="TextBox 10"/>
          <p:cNvSpPr txBox="1"/>
          <p:nvPr/>
        </p:nvSpPr>
        <p:spPr>
          <a:xfrm>
            <a:off x="4545806" y="285341"/>
            <a:ext cx="2052918" cy="369332"/>
          </a:xfrm>
          <a:prstGeom prst="rect">
            <a:avLst/>
          </a:prstGeom>
          <a:noFill/>
        </p:spPr>
        <p:txBody>
          <a:bodyPr wrap="square" rtlCol="0">
            <a:spAutoFit/>
          </a:bodyPr>
          <a:lstStyle/>
          <a:p>
            <a:r>
              <a:rPr lang="ja-JP" altLang="en-US" smtClean="0"/>
              <a:t>推定精度</a:t>
            </a:r>
            <a:r>
              <a:rPr lang="en-US" altLang="ja-JP" dirty="0" smtClean="0"/>
              <a:t> (t)</a:t>
            </a:r>
            <a:endParaRPr lang="en-US" dirty="0"/>
          </a:p>
        </p:txBody>
      </p:sp>
    </p:spTree>
    <p:extLst>
      <p:ext uri="{BB962C8B-B14F-4D97-AF65-F5344CB8AC3E}">
        <p14:creationId xmlns:p14="http://schemas.microsoft.com/office/powerpoint/2010/main" val="1267250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ja-JP" altLang="en-US" dirty="0"/>
              <a:t>集団遺伝学を応用し、変異</a:t>
            </a:r>
            <a:r>
              <a:rPr lang="ja-JP" altLang="en-US" dirty="0" smtClean="0"/>
              <a:t>アレル頻度分布から</a:t>
            </a:r>
            <a:r>
              <a:rPr lang="ja-JP" altLang="en-US" dirty="0" smtClean="0"/>
              <a:t>、各部分型</a:t>
            </a:r>
            <a:r>
              <a:rPr lang="ja-JP" altLang="en-US" dirty="0" smtClean="0"/>
              <a:t>の</a:t>
            </a:r>
            <a:r>
              <a:rPr lang="ja-JP" altLang="en-US" dirty="0" smtClean="0">
                <a:solidFill>
                  <a:srgbClr val="FF0000"/>
                </a:solidFill>
              </a:rPr>
              <a:t>構成比</a:t>
            </a:r>
            <a:r>
              <a:rPr lang="ja-JP" altLang="en-US" dirty="0" smtClean="0"/>
              <a:t>および</a:t>
            </a:r>
            <a:r>
              <a:rPr lang="ja-JP" altLang="en-US" dirty="0" smtClean="0">
                <a:solidFill>
                  <a:srgbClr val="FF0000"/>
                </a:solidFill>
              </a:rPr>
              <a:t>誕生時刻</a:t>
            </a:r>
            <a:r>
              <a:rPr lang="ja-JP" altLang="en-US" dirty="0" smtClean="0"/>
              <a:t>が推定できた。</a:t>
            </a:r>
            <a:endParaRPr lang="en-US" altLang="ja-JP" dirty="0" smtClean="0"/>
          </a:p>
          <a:p>
            <a:r>
              <a:rPr lang="ja-JP" altLang="en-US" dirty="0" smtClean="0"/>
              <a:t>数千のオーダーの</a:t>
            </a:r>
            <a:r>
              <a:rPr lang="en-US" altLang="ja-JP" dirty="0" smtClean="0"/>
              <a:t>SNV</a:t>
            </a:r>
            <a:r>
              <a:rPr lang="ja-JP" altLang="en-US" dirty="0" smtClean="0"/>
              <a:t>があれば、シミュレーションで生成されたリードから、各部分型の誕生時刻を</a:t>
            </a:r>
            <a:r>
              <a:rPr lang="ja-JP" altLang="en-US" dirty="0" smtClean="0"/>
              <a:t>推定できる</a:t>
            </a:r>
            <a:r>
              <a:rPr lang="ja-JP" altLang="en-US" dirty="0" smtClean="0"/>
              <a:t>ことが示された。</a:t>
            </a:r>
            <a:endParaRPr lang="en-US" altLang="ja-JP" dirty="0" smtClean="0"/>
          </a:p>
          <a:p>
            <a:r>
              <a:rPr lang="ja-JP" altLang="en-US" dirty="0"/>
              <a:t>数千のオーダーの</a:t>
            </a:r>
            <a:r>
              <a:rPr lang="en-US" altLang="ja-JP" dirty="0" smtClean="0"/>
              <a:t>SNV</a:t>
            </a:r>
            <a:r>
              <a:rPr lang="ja-JP" altLang="en-US" dirty="0" smtClean="0"/>
              <a:t>は、</a:t>
            </a:r>
            <a:r>
              <a:rPr lang="en-US" altLang="ja-JP" dirty="0" smtClean="0"/>
              <a:t>Whole-genome sequencing (WGS)</a:t>
            </a:r>
            <a:r>
              <a:rPr lang="ja-JP" altLang="en-US" dirty="0" smtClean="0"/>
              <a:t>で検出される</a:t>
            </a:r>
            <a:r>
              <a:rPr lang="en-US" altLang="ja-JP" dirty="0" smtClean="0"/>
              <a:t>SNV</a:t>
            </a:r>
            <a:r>
              <a:rPr lang="ja-JP" altLang="en-US" dirty="0" smtClean="0"/>
              <a:t>の数に相当する為、</a:t>
            </a:r>
            <a:r>
              <a:rPr lang="en-US" altLang="ja-JP" dirty="0" smtClean="0"/>
              <a:t>WGS</a:t>
            </a:r>
            <a:r>
              <a:rPr lang="ja-JP" altLang="en-US" dirty="0" smtClean="0"/>
              <a:t>データから、</a:t>
            </a:r>
            <a:r>
              <a:rPr lang="ja-JP" altLang="en-US" dirty="0"/>
              <a:t>各部分型の誕生</a:t>
            </a:r>
            <a:r>
              <a:rPr lang="ja-JP" altLang="en-US" dirty="0" smtClean="0"/>
              <a:t>時刻を推定できると期待される。</a:t>
            </a:r>
            <a:endParaRPr lang="en-US" altLang="ja-JP" dirty="0" smtClean="0"/>
          </a:p>
          <a:p>
            <a:endParaRPr lang="en-US" altLang="ja-JP" dirty="0" smtClean="0"/>
          </a:p>
        </p:txBody>
      </p:sp>
    </p:spTree>
    <p:extLst>
      <p:ext uri="{BB962C8B-B14F-4D97-AF65-F5344CB8AC3E}">
        <p14:creationId xmlns:p14="http://schemas.microsoft.com/office/powerpoint/2010/main" val="1516803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p:txBody>
          <a:bodyPr/>
          <a:lstStyle/>
          <a:p>
            <a:r>
              <a:rPr lang="ja-JP" altLang="en-US" dirty="0" smtClean="0"/>
              <a:t>今回のパラメータ推定ではシミュレーションデータを用いたが</a:t>
            </a:r>
            <a:r>
              <a:rPr lang="ja-JP" altLang="en-US" dirty="0" smtClean="0"/>
              <a:t>、シーケンシング</a:t>
            </a:r>
            <a:r>
              <a:rPr lang="ja-JP" altLang="en-US" dirty="0" smtClean="0"/>
              <a:t>実データに対して適用する。</a:t>
            </a:r>
            <a:endParaRPr lang="en-US" altLang="ja-JP" dirty="0" smtClean="0"/>
          </a:p>
          <a:p>
            <a:r>
              <a:rPr lang="ja-JP" altLang="en-US" dirty="0" smtClean="0"/>
              <a:t>１</a:t>
            </a:r>
            <a:r>
              <a:rPr lang="ja-JP" altLang="en-US" dirty="0"/>
              <a:t>時刻のシーケンシングデータから推定</a:t>
            </a:r>
            <a:r>
              <a:rPr lang="ja-JP" altLang="en-US" dirty="0" smtClean="0"/>
              <a:t>できるのは</a:t>
            </a:r>
            <a:r>
              <a:rPr lang="ja-JP" altLang="en-US" dirty="0"/>
              <a:t>、部分型間の相対的な</a:t>
            </a:r>
            <a:r>
              <a:rPr lang="en-US" altLang="ja-JP" dirty="0"/>
              <a:t>Pseudo </a:t>
            </a:r>
            <a:r>
              <a:rPr lang="en-US" altLang="ja-JP" dirty="0" smtClean="0"/>
              <a:t>time</a:t>
            </a:r>
            <a:r>
              <a:rPr lang="ja-JP" altLang="en-US" dirty="0" smtClean="0"/>
              <a:t>と増殖率である。時系列シーケンシングデータから、絶対時刻と増殖率を推定するアルゴリズムを開発する。</a:t>
            </a:r>
            <a:endParaRPr lang="en-US" altLang="ja-JP" dirty="0"/>
          </a:p>
          <a:p>
            <a:r>
              <a:rPr lang="ja-JP" altLang="en-US" dirty="0" smtClean="0"/>
              <a:t>血中循環腫瘍</a:t>
            </a:r>
            <a:r>
              <a:rPr lang="en-US" altLang="ja-JP" dirty="0" smtClean="0"/>
              <a:t>DNA</a:t>
            </a:r>
            <a:r>
              <a:rPr lang="ja-JP" altLang="en-US" dirty="0" smtClean="0"/>
              <a:t>の時系列シーケンシングデータを用い、部分型の構成比および増殖率を逐次推定しながら、予後の予測、および抗がん剤投薬計画を最適化する手法を開発する。</a:t>
            </a:r>
            <a:endParaRPr lang="en-US" dirty="0"/>
          </a:p>
        </p:txBody>
      </p:sp>
    </p:spTree>
    <p:extLst>
      <p:ext uri="{BB962C8B-B14F-4D97-AF65-F5344CB8AC3E}">
        <p14:creationId xmlns:p14="http://schemas.microsoft.com/office/powerpoint/2010/main" val="1893676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ja-JP" altLang="en-US" smtClean="0"/>
              <a:t>木立尚孝</a:t>
            </a:r>
            <a:r>
              <a:rPr lang="en-US" altLang="ja-JP" dirty="0" smtClean="0"/>
              <a:t> </a:t>
            </a:r>
            <a:r>
              <a:rPr lang="ja-JP" altLang="en-US" smtClean="0"/>
              <a:t>准教授</a:t>
            </a:r>
            <a:endParaRPr lang="en-US" altLang="ja-JP" dirty="0" smtClean="0"/>
          </a:p>
          <a:p>
            <a:r>
              <a:rPr lang="ja-JP" altLang="en-US" smtClean="0"/>
              <a:t>松本拡高</a:t>
            </a:r>
            <a:r>
              <a:rPr lang="en-US" altLang="ja-JP" dirty="0" smtClean="0"/>
              <a:t> </a:t>
            </a:r>
            <a:r>
              <a:rPr lang="ja-JP" altLang="en-US" smtClean="0"/>
              <a:t>博士</a:t>
            </a:r>
            <a:endParaRPr lang="en-US" altLang="ja-JP" dirty="0" smtClean="0"/>
          </a:p>
          <a:p>
            <a:r>
              <a:rPr lang="ja-JP" altLang="en-US" smtClean="0"/>
              <a:t>河口理紗</a:t>
            </a:r>
            <a:r>
              <a:rPr lang="en-US" altLang="ja-JP" dirty="0" smtClean="0"/>
              <a:t> </a:t>
            </a:r>
            <a:r>
              <a:rPr lang="ja-JP" altLang="en-US" smtClean="0"/>
              <a:t>氏</a:t>
            </a:r>
            <a:endParaRPr lang="en-US" altLang="ja-JP" dirty="0" smtClean="0"/>
          </a:p>
          <a:p>
            <a:r>
              <a:rPr lang="ja-JP" altLang="en-US" smtClean="0"/>
              <a:t>市川悠人</a:t>
            </a:r>
            <a:r>
              <a:rPr lang="en-US" altLang="ja-JP" dirty="0" smtClean="0"/>
              <a:t> </a:t>
            </a:r>
            <a:r>
              <a:rPr lang="ja-JP" altLang="en-US" smtClean="0"/>
              <a:t>氏</a:t>
            </a:r>
            <a:endParaRPr lang="en-US" altLang="ja-JP" dirty="0" smtClean="0"/>
          </a:p>
          <a:p>
            <a:r>
              <a:rPr lang="ja-JP" altLang="en-US" smtClean="0"/>
              <a:t>小嶋泰弘</a:t>
            </a:r>
            <a:r>
              <a:rPr lang="en-US" altLang="ja-JP" dirty="0" smtClean="0"/>
              <a:t> </a:t>
            </a:r>
            <a:r>
              <a:rPr lang="ja-JP" altLang="en-US" smtClean="0"/>
              <a:t>氏</a:t>
            </a:r>
            <a:endParaRPr lang="en-US" altLang="ja-JP" dirty="0" smtClean="0"/>
          </a:p>
          <a:p>
            <a:r>
              <a:rPr lang="ja-JP" altLang="en-US" smtClean="0"/>
              <a:t>三宅博史</a:t>
            </a:r>
            <a:r>
              <a:rPr lang="en-US" altLang="ja-JP" dirty="0" smtClean="0"/>
              <a:t> </a:t>
            </a:r>
            <a:r>
              <a:rPr lang="ja-JP" altLang="en-US" smtClean="0"/>
              <a:t>氏</a:t>
            </a:r>
            <a:endParaRPr lang="en-US" altLang="ja-JP" dirty="0" smtClean="0"/>
          </a:p>
          <a:p>
            <a:endParaRPr lang="en-US" dirty="0"/>
          </a:p>
          <a:p>
            <a:pPr marL="0" indent="0">
              <a:buNone/>
            </a:pPr>
            <a:r>
              <a:rPr lang="ja-JP" altLang="en-US" smtClean="0"/>
              <a:t>以上の方々に感謝申し上げます。</a:t>
            </a:r>
            <a:endParaRPr lang="en-US" dirty="0"/>
          </a:p>
        </p:txBody>
      </p:sp>
    </p:spTree>
    <p:extLst>
      <p:ext uri="{BB962C8B-B14F-4D97-AF65-F5344CB8AC3E}">
        <p14:creationId xmlns:p14="http://schemas.microsoft.com/office/powerpoint/2010/main" val="1750408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 y="2671810"/>
            <a:ext cx="3987698" cy="278769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297" y="2671810"/>
            <a:ext cx="3987698" cy="2787696"/>
          </a:xfrm>
          <a:prstGeom prst="rect">
            <a:avLst/>
          </a:prstGeom>
          <a:solidFill>
            <a:schemeClr val="bg1"/>
          </a:solidFill>
        </p:spPr>
      </p:pic>
    </p:spTree>
    <p:extLst>
      <p:ext uri="{BB962C8B-B14F-4D97-AF65-F5344CB8AC3E}">
        <p14:creationId xmlns:p14="http://schemas.microsoft.com/office/powerpoint/2010/main" val="1214523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3040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Rectangle 3"/>
          <p:cNvSpPr/>
          <p:nvPr/>
        </p:nvSpPr>
        <p:spPr>
          <a:xfrm>
            <a:off x="1074294" y="1546070"/>
            <a:ext cx="5656290" cy="4401205"/>
          </a:xfrm>
          <a:prstGeom prst="rect">
            <a:avLst/>
          </a:prstGeom>
        </p:spPr>
        <p:txBody>
          <a:bodyPr wrap="square">
            <a:spAutoFit/>
          </a:bodyPr>
          <a:lstStyle/>
          <a:p>
            <a:pPr marL="285750" indent="-285750">
              <a:buFont typeface="Wingdings" charset="2"/>
              <a:buChar char="Ø"/>
            </a:pPr>
            <a:r>
              <a:rPr lang="en-US" sz="2000" dirty="0" smtClean="0">
                <a:solidFill>
                  <a:srgbClr val="90C226"/>
                </a:solidFill>
                <a:latin typeface="Trebuchet MS" charset="0"/>
              </a:rPr>
              <a:t>Introduction</a:t>
            </a:r>
          </a:p>
          <a:p>
            <a:pPr lvl="1"/>
            <a:r>
              <a:rPr lang="en-US" sz="2000" dirty="0" smtClean="0">
                <a:latin typeface="Trebuchet MS" charset="0"/>
              </a:rPr>
              <a:t>Clonal </a:t>
            </a:r>
            <a:r>
              <a:rPr lang="en-US" sz="2000" dirty="0">
                <a:latin typeface="Trebuchet MS" charset="0"/>
              </a:rPr>
              <a:t>evolution of tumor </a:t>
            </a:r>
            <a:r>
              <a:rPr lang="en-US" sz="2000" dirty="0" smtClean="0">
                <a:latin typeface="Trebuchet MS" charset="0"/>
              </a:rPr>
              <a:t>cell population</a:t>
            </a:r>
            <a:endParaRPr lang="en-US" sz="2000" dirty="0">
              <a:latin typeface="Trebuchet MS" charset="0"/>
            </a:endParaRPr>
          </a:p>
          <a:p>
            <a:pPr lvl="1"/>
            <a:r>
              <a:rPr lang="en-US" sz="2000" dirty="0">
                <a:latin typeface="Trebuchet MS" charset="0"/>
              </a:rPr>
              <a:t>Importance of clonal evolution</a:t>
            </a:r>
          </a:p>
          <a:p>
            <a:pPr lvl="1"/>
            <a:r>
              <a:rPr lang="en-US" sz="2000" dirty="0">
                <a:latin typeface="Trebuchet MS" charset="0"/>
              </a:rPr>
              <a:t>Purpose</a:t>
            </a:r>
          </a:p>
          <a:p>
            <a:pPr lvl="1"/>
            <a:r>
              <a:rPr lang="en-US" sz="2000" dirty="0">
                <a:latin typeface="Trebuchet MS" charset="0"/>
              </a:rPr>
              <a:t>Problem</a:t>
            </a:r>
          </a:p>
          <a:p>
            <a:pPr lvl="1"/>
            <a:r>
              <a:rPr lang="en-US" sz="2000" dirty="0">
                <a:latin typeface="Trebuchet MS" charset="0"/>
              </a:rPr>
              <a:t>Preceding </a:t>
            </a:r>
            <a:r>
              <a:rPr lang="en-US" sz="2000" dirty="0" smtClean="0">
                <a:latin typeface="Trebuchet MS" charset="0"/>
              </a:rPr>
              <a:t>studies</a:t>
            </a:r>
          </a:p>
          <a:p>
            <a:pPr lvl="1"/>
            <a:endParaRPr lang="en-US" sz="2000" dirty="0">
              <a:latin typeface="Trebuchet MS" charset="0"/>
            </a:endParaRPr>
          </a:p>
          <a:p>
            <a:pPr marL="285750" indent="-285750">
              <a:buFont typeface="Wingdings" charset="2"/>
              <a:buChar char="Ø"/>
            </a:pPr>
            <a:r>
              <a:rPr lang="en-US" sz="2000" dirty="0" smtClean="0">
                <a:solidFill>
                  <a:srgbClr val="90C226"/>
                </a:solidFill>
                <a:latin typeface="Trebuchet MS" charset="0"/>
              </a:rPr>
              <a:t>Methods</a:t>
            </a:r>
          </a:p>
          <a:p>
            <a:endParaRPr lang="en-US" sz="2000" dirty="0" smtClean="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Results</a:t>
            </a:r>
          </a:p>
          <a:p>
            <a:endParaRPr lang="en-US" sz="2000" dirty="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Conclusions</a:t>
            </a:r>
          </a:p>
          <a:p>
            <a:endParaRPr lang="en-US" sz="2000" dirty="0">
              <a:solidFill>
                <a:srgbClr val="90C226"/>
              </a:solidFill>
              <a:latin typeface="Trebuchet MS" charset="0"/>
            </a:endParaRPr>
          </a:p>
          <a:p>
            <a:pPr marL="285750" indent="-285750">
              <a:buFont typeface="Wingdings" charset="2"/>
              <a:buChar char="Ø"/>
            </a:pPr>
            <a:r>
              <a:rPr lang="en-US" sz="2000" dirty="0">
                <a:solidFill>
                  <a:srgbClr val="90C226"/>
                </a:solidFill>
                <a:latin typeface="Trebuchet MS" charset="0"/>
              </a:rPr>
              <a:t>Future </a:t>
            </a:r>
            <a:r>
              <a:rPr lang="en-US" sz="2000" dirty="0" smtClean="0">
                <a:solidFill>
                  <a:srgbClr val="90C226"/>
                </a:solidFill>
                <a:latin typeface="Trebuchet MS" charset="0"/>
              </a:rPr>
              <a:t>works</a:t>
            </a:r>
            <a:endParaRPr lang="en-US" sz="2000" dirty="0">
              <a:solidFill>
                <a:srgbClr val="90C226"/>
              </a:solidFill>
              <a:latin typeface="Trebuchet MS" charset="0"/>
            </a:endParaRPr>
          </a:p>
        </p:txBody>
      </p:sp>
    </p:spTree>
    <p:extLst>
      <p:ext uri="{BB962C8B-B14F-4D97-AF65-F5344CB8AC3E}">
        <p14:creationId xmlns:p14="http://schemas.microsoft.com/office/powerpoint/2010/main" val="2044517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88025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339249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05155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37874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36554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03530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2495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5" name="Rectangle 4"/>
          <p:cNvSpPr/>
          <p:nvPr/>
        </p:nvSpPr>
        <p:spPr>
          <a:xfrm>
            <a:off x="1192657" y="3454645"/>
            <a:ext cx="4572000" cy="646331"/>
          </a:xfrm>
          <a:prstGeom prst="rect">
            <a:avLst/>
          </a:prstGeom>
        </p:spPr>
        <p:txBody>
          <a:bodyPr>
            <a:spAutoFit/>
          </a:bodyPr>
          <a:lstStyle/>
          <a:p>
            <a:r>
              <a:rPr lang="en-US"/>
              <a:t>The ratio of cells carrying variant allele among subtype i </a:t>
            </a:r>
          </a:p>
        </p:txBody>
      </p:sp>
    </p:spTree>
    <p:extLst>
      <p:ext uri="{BB962C8B-B14F-4D97-AF65-F5344CB8AC3E}">
        <p14:creationId xmlns:p14="http://schemas.microsoft.com/office/powerpoint/2010/main" val="26633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24445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ドライバ変異</a:t>
            </a:r>
            <a:r>
              <a:rPr lang="ja-JP" altLang="en-US" dirty="0" smtClean="0"/>
              <a:t>が入ることにより、新たな部分型が生じる</a:t>
            </a:r>
            <a:r>
              <a:rPr lang="ja-JP" altLang="en-US" dirty="0" smtClean="0"/>
              <a:t>。</a:t>
            </a:r>
            <a:endParaRPr lang="en-US" altLang="ja-JP" dirty="0" smtClean="0"/>
          </a:p>
          <a:p>
            <a:r>
              <a:rPr lang="ja-JP" altLang="en-US" dirty="0" smtClean="0"/>
              <a:t>複数の</a:t>
            </a:r>
            <a:r>
              <a:rPr lang="ja-JP" altLang="en-US" dirty="0"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305279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a:t>
            </a:r>
            <a:r>
              <a:rPr lang="en-US" sz="1200" dirty="0" smtClean="0"/>
              <a:t>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165111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sp>
        <p:nvSpPr>
          <p:cNvPr id="2" name="Title 1"/>
          <p:cNvSpPr>
            <a:spLocks noGrp="1"/>
          </p:cNvSpPr>
          <p:nvPr>
            <p:ph type="title"/>
          </p:nvPr>
        </p:nvSpPr>
        <p:spPr/>
        <p:txBody>
          <a:bodyPr/>
          <a:lstStyle/>
          <a:p>
            <a:r>
              <a:rPr lang="en-US" dirty="0" smtClean="0"/>
              <a:t>Purpose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1068" y="1488613"/>
                <a:ext cx="6347714" cy="3880773"/>
              </a:xfrm>
            </p:spPr>
            <p:txBody>
              <a:bodyPr/>
              <a:lstStyle/>
              <a:p>
                <a:r>
                  <a:rPr lang="ja-JP" altLang="en-US" smtClean="0"/>
                  <a:t>腫瘍の部分型構成比</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𝑛</m:t>
                        </m:r>
                      </m:e>
                      <m:sub>
                        <m:r>
                          <a:rPr lang="en-US" altLang="ja-JP" b="0" i="1" smtClean="0">
                            <a:latin typeface="Cambria Math" charset="0"/>
                          </a:rPr>
                          <m:t>𝑖</m:t>
                        </m:r>
                      </m:sub>
                    </m:sSub>
                  </m:oMath>
                </a14:m>
                <a:r>
                  <a:rPr lang="en-US" altLang="ja-JP" dirty="0" smtClean="0"/>
                  <a:t>)</a:t>
                </a:r>
                <a:r>
                  <a:rPr lang="ja-JP" altLang="en-US" smtClean="0"/>
                  <a:t>の同定</a:t>
                </a:r>
                <a:endParaRPr lang="en-US" altLang="ja-JP" dirty="0" smtClean="0"/>
              </a:p>
              <a:p>
                <a:r>
                  <a:rPr lang="ja-JP" altLang="en-US" smtClean="0"/>
                  <a:t>各部分型の誕生時刻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smtClean="0"/>
                  <a:t>の推定</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1068" y="1488613"/>
                <a:ext cx="6347714" cy="3880773"/>
              </a:xfrm>
              <a:blipFill rotWithShape="0">
                <a:blip r:embed="rId4"/>
                <a:stretch>
                  <a:fillRect l="-192" t="-1413"/>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348336" y="2322664"/>
            <a:ext cx="1955800" cy="800100"/>
          </a:xfrm>
          <a:prstGeom prst="rect">
            <a:avLst/>
          </a:prstGeom>
        </p:spPr>
      </p:pic>
      <p:cxnSp>
        <p:nvCxnSpPr>
          <p:cNvPr id="8" name="Straight Arrow Connector 7"/>
          <p:cNvCxnSpPr/>
          <p:nvPr/>
        </p:nvCxnSpPr>
        <p:spPr>
          <a:xfrm>
            <a:off x="4386649" y="2214155"/>
            <a:ext cx="2409567" cy="362926"/>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cxnSp>
        <p:nvCxnSpPr>
          <p:cNvPr id="18" name="Straight Arrow Connector 17"/>
          <p:cNvCxnSpPr/>
          <p:nvPr/>
        </p:nvCxnSpPr>
        <p:spPr>
          <a:xfrm flipH="1">
            <a:off x="2162432" y="2322664"/>
            <a:ext cx="951471" cy="2335833"/>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98132" y="1873037"/>
            <a:ext cx="824302" cy="45064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580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a:t>解くべき問題</a:t>
            </a:r>
            <a:endParaRPr lang="en-US" altLang="ja-JP" dirty="0"/>
          </a:p>
          <a:p>
            <a:pPr marL="457200" lvl="1" indent="0">
              <a:buNone/>
            </a:pPr>
            <a:r>
              <a:rPr lang="en-US" altLang="ja-JP" dirty="0"/>
              <a:t>Input:	</a:t>
            </a:r>
            <a:r>
              <a:rPr lang="ja-JP" altLang="en-US" dirty="0"/>
              <a:t>各一</a:t>
            </a:r>
            <a:r>
              <a:rPr lang="ja-JP" altLang="en-US" dirty="0" smtClean="0"/>
              <a:t>塩基変異</a:t>
            </a:r>
            <a:r>
              <a:rPr lang="en-US" altLang="ja-JP" dirty="0" smtClean="0"/>
              <a:t>(SNV)</a:t>
            </a:r>
            <a:r>
              <a:rPr lang="ja-JP" altLang="en-US" dirty="0"/>
              <a:t>位置における</a:t>
            </a:r>
            <a:r>
              <a:rPr lang="en-US" altLang="ja-JP" dirty="0"/>
              <a:t>NGS</a:t>
            </a:r>
            <a:r>
              <a:rPr lang="ja-JP" altLang="en-US" dirty="0"/>
              <a:t>リードの総数と変異リード数</a:t>
            </a:r>
            <a:endParaRPr lang="en-US" altLang="ja-JP" dirty="0"/>
          </a:p>
          <a:p>
            <a:pPr marL="457200" lvl="1" indent="0">
              <a:buNone/>
            </a:pPr>
            <a:r>
              <a:rPr lang="en-US" altLang="ja-JP" dirty="0"/>
              <a:t>Output:	</a:t>
            </a:r>
            <a:r>
              <a:rPr lang="ja-JP" altLang="en-US" dirty="0"/>
              <a:t>部分型の構成比と誕生時刻および増殖率</a:t>
            </a:r>
            <a:endParaRPr lang="en-US" altLang="ja-JP" dirty="0"/>
          </a:p>
          <a:p>
            <a:endParaRPr lang="en-US" altLang="ja-JP" dirty="0" smtClean="0"/>
          </a:p>
          <a:p>
            <a:r>
              <a:rPr lang="ja-JP" altLang="en-US" dirty="0" smtClean="0"/>
              <a:t>腫瘍中</a:t>
            </a:r>
            <a:r>
              <a:rPr lang="ja-JP" altLang="en-US" dirty="0" smtClean="0"/>
              <a:t>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各部分型の変異アレル頻度を隠れ状態推定する必要が</a:t>
            </a:r>
            <a:r>
              <a:rPr lang="ja-JP" altLang="en-US" dirty="0" smtClean="0"/>
              <a:t>ある</a:t>
            </a:r>
            <a:endParaRPr lang="en-US" altLang="ja-JP" dirty="0" smtClean="0"/>
          </a:p>
        </p:txBody>
      </p:sp>
    </p:spTree>
    <p:extLst>
      <p:ext uri="{BB962C8B-B14F-4D97-AF65-F5344CB8AC3E}">
        <p14:creationId xmlns:p14="http://schemas.microsoft.com/office/powerpoint/2010/main" val="1359580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829973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smtClean="0"/>
              <a:t>増殖率推定</a:t>
            </a:r>
            <a:r>
              <a:rPr lang="en-US" altLang="ja-JP"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60785" y="1680519"/>
                <a:ext cx="5477607" cy="4553963"/>
              </a:xfrm>
              <a:solidFill>
                <a:schemeClr val="bg1"/>
              </a:solidFill>
            </p:spPr>
            <p:txBody>
              <a:bodyPr>
                <a:normAutofit lnSpcReduction="10000"/>
              </a:bodyPr>
              <a:lstStyle/>
              <a:p>
                <a:r>
                  <a:rPr lang="ja-JP" altLang="en-US" dirty="0" smtClean="0"/>
                  <a:t>がんの中立進化の同定</a:t>
                </a:r>
                <a:r>
                  <a:rPr lang="en-US" altLang="ja-JP" dirty="0" smtClean="0"/>
                  <a:t> (Williams et al., 2016, Nat Genet)</a:t>
                </a:r>
              </a:p>
              <a:p>
                <a:pPr lvl="1"/>
                <a:r>
                  <a:rPr lang="ja-JP" altLang="en-US" dirty="0" smtClean="0"/>
                  <a:t>がんの発展に直接寄与しない</a:t>
                </a:r>
                <a:r>
                  <a:rPr lang="ja-JP" altLang="en-US" dirty="0" smtClean="0">
                    <a:solidFill>
                      <a:srgbClr val="FF0000"/>
                    </a:solidFill>
                  </a:rPr>
                  <a:t>パッセンジャー変異</a:t>
                </a:r>
                <a:r>
                  <a:rPr lang="ja-JP" altLang="en-US" dirty="0" smtClean="0"/>
                  <a:t>に着目</a:t>
                </a:r>
                <a:endParaRPr lang="en-US" altLang="ja-JP" dirty="0" smtClean="0"/>
              </a:p>
              <a:p>
                <a:pPr lvl="1"/>
                <a:r>
                  <a:rPr lang="ja-JP" altLang="en-US" dirty="0" smtClean="0"/>
                  <a:t>選択圧の働かない</a:t>
                </a:r>
                <a:r>
                  <a:rPr lang="ja-JP" altLang="en-US" dirty="0" smtClean="0">
                    <a:solidFill>
                      <a:srgbClr val="FF0000"/>
                    </a:solidFill>
                  </a:rPr>
                  <a:t>パッセンジャー変異</a:t>
                </a:r>
                <a:r>
                  <a:rPr lang="ja-JP" altLang="en-US" dirty="0" smtClean="0"/>
                  <a:t>に対して、</a:t>
                </a:r>
                <a:r>
                  <a:rPr lang="ja-JP" altLang="en-US" dirty="0" smtClean="0">
                    <a:solidFill>
                      <a:srgbClr val="FF0000"/>
                    </a:solidFill>
                  </a:rPr>
                  <a:t>中立進化</a:t>
                </a:r>
                <a:r>
                  <a:rPr lang="ja-JP" altLang="en-US" dirty="0" smtClean="0"/>
                  <a:t>のモデルを仮定</a:t>
                </a:r>
                <a:endParaRPr lang="en-US" altLang="ja-JP" dirty="0" smtClean="0"/>
              </a:p>
              <a:p>
                <a:pPr marL="457200" lvl="1" indent="0">
                  <a:buNone/>
                </a:pPr>
                <a:r>
                  <a:rPr lang="ja-JP" altLang="en-US" dirty="0" smtClean="0"/>
                  <a:t>→</a:t>
                </a:r>
                <a:r>
                  <a:rPr lang="en-US" altLang="ja-JP" dirty="0"/>
                  <a:t> </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dirty="0" smtClean="0">
                    <a:solidFill>
                      <a:srgbClr val="FF0000"/>
                    </a:solidFill>
                  </a:rPr>
                  <a:t>の情報</a:t>
                </a:r>
                <a:r>
                  <a:rPr lang="ja-JP" altLang="en-US" dirty="0"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dirty="0" smtClean="0"/>
                  <a:t>データから変異コール</a:t>
                </a:r>
                <a:r>
                  <a:rPr lang="en-US" altLang="ja-JP" dirty="0" smtClean="0"/>
                  <a:t> </a:t>
                </a:r>
                <a:r>
                  <a:rPr lang="ja-JP" altLang="en-US" dirty="0" smtClean="0"/>
                  <a:t>→</a:t>
                </a:r>
                <a:r>
                  <a:rPr lang="en-US" altLang="ja-JP" dirty="0" smtClean="0"/>
                  <a:t> </a:t>
                </a:r>
                <a:r>
                  <a:rPr lang="ja-JP" altLang="en-US" dirty="0"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dirty="0" smtClean="0"/>
                  <a:t>ならば中立進化</a:t>
                </a:r>
                <a:endParaRPr lang="en-US" altLang="ja-JP" dirty="0"/>
              </a:p>
              <a:p>
                <a:pPr marL="457200" lvl="1" indent="0">
                  <a:buNone/>
                </a:pPr>
                <a:r>
                  <a:rPr lang="ja-JP" altLang="en-US" dirty="0" smtClean="0"/>
                  <a:t>→</a:t>
                </a:r>
                <a:r>
                  <a:rPr lang="en-US" altLang="ja-JP" dirty="0" smtClean="0"/>
                  <a:t> 323 / 904 </a:t>
                </a:r>
                <a:r>
                  <a:rPr lang="ja-JP" altLang="en-US" dirty="0" smtClean="0"/>
                  <a:t>腫瘍サンプルが中立進化と</a:t>
                </a:r>
                <a:r>
                  <a:rPr lang="ja-JP" altLang="en-US" dirty="0" smtClean="0"/>
                  <a:t>同定</a:t>
                </a:r>
                <a:endParaRPr lang="en-US" altLang="ja-JP" dirty="0" smtClean="0"/>
              </a:p>
              <a:p>
                <a:pPr lvl="1"/>
                <a:r>
                  <a:rPr lang="ja-JP" altLang="en-US" dirty="0" smtClean="0">
                    <a:solidFill>
                      <a:srgbClr val="FF0000"/>
                    </a:solidFill>
                  </a:rPr>
                  <a:t>単一の部分型</a:t>
                </a:r>
                <a:r>
                  <a:rPr lang="ja-JP" altLang="en-US" dirty="0" smtClean="0"/>
                  <a:t>のみで構成されている場合、</a:t>
                </a:r>
                <a:r>
                  <a:rPr lang="ja-JP" altLang="en-US" dirty="0" smtClean="0">
                    <a:solidFill>
                      <a:srgbClr val="FF0000"/>
                    </a:solidFill>
                  </a:rPr>
                  <a:t>線形回帰で増殖率を推定可能</a:t>
                </a:r>
                <a:endParaRPr lang="en-US" altLang="ja-JP" dirty="0" smtClean="0">
                  <a:solidFill>
                    <a:srgbClr val="FF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60785" y="1680519"/>
                <a:ext cx="5477607" cy="4553963"/>
              </a:xfrm>
              <a:blipFill rotWithShape="0">
                <a:blip r:embed="rId3"/>
                <a:stretch>
                  <a:fillRect l="-334" t="-174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smtClean="0"/>
              <a:t>の</a:t>
            </a:r>
            <a:r>
              <a:rPr lang="en-US" altLang="ja-JP" dirty="0" smtClean="0"/>
              <a:t>NGS</a:t>
            </a:r>
            <a:r>
              <a:rPr lang="ja-JP" altLang="en-US"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1814216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dirty="0" smtClean="0"/>
              <a:t>複数部分型</a:t>
            </a:r>
            <a:endParaRPr lang="en-US" altLang="ja-JP" dirty="0"/>
          </a:p>
          <a:p>
            <a:pPr marL="457200" lvl="1" indent="0">
              <a:buNone/>
            </a:pPr>
            <a:r>
              <a:rPr lang="ja-JP" altLang="en-US" dirty="0" smtClean="0"/>
              <a:t>→</a:t>
            </a:r>
            <a:r>
              <a:rPr lang="en-US" altLang="ja-JP" dirty="0" smtClean="0"/>
              <a:t> </a:t>
            </a:r>
            <a:r>
              <a:rPr lang="ja-JP" altLang="en-US" dirty="0" smtClean="0"/>
              <a:t>線形回帰による増殖率推定</a:t>
            </a:r>
            <a:endParaRPr lang="en-US" altLang="ja-JP" dirty="0" smtClean="0"/>
          </a:p>
          <a:p>
            <a:pPr marL="457200" lvl="1" indent="0">
              <a:buNone/>
            </a:pPr>
            <a:endParaRPr lang="en-US" altLang="ja-JP" dirty="0" smtClean="0"/>
          </a:p>
          <a:p>
            <a:pPr indent="-285750"/>
            <a:r>
              <a:rPr lang="ja-JP" altLang="en-US" dirty="0" smtClean="0"/>
              <a:t>確率モデルの枠組みで、</a:t>
            </a:r>
            <a:r>
              <a:rPr lang="ja-JP" altLang="en-US" dirty="0" smtClean="0">
                <a:solidFill>
                  <a:srgbClr val="FF0000"/>
                </a:solidFill>
              </a:rPr>
              <a:t>混合分布モデル</a:t>
            </a:r>
            <a:r>
              <a:rPr lang="ja-JP" altLang="en-US" dirty="0" smtClean="0">
                <a:solidFill>
                  <a:srgbClr val="FF0000"/>
                </a:solidFill>
              </a:rPr>
              <a:t>のパラメータ推定問題</a:t>
            </a:r>
            <a:r>
              <a:rPr lang="ja-JP" altLang="en-US" dirty="0"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2068031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2010</TotalTime>
  <Words>1993</Words>
  <Application>Microsoft Macintosh PowerPoint</Application>
  <PresentationFormat>On-screen Show (4:3)</PresentationFormat>
  <Paragraphs>192</Paragraphs>
  <Slides>28</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Calibri</vt:lpstr>
      <vt:lpstr>Cambria Math</vt:lpstr>
      <vt:lpstr>Hiragino Mincho ProN W3</vt:lpstr>
      <vt:lpstr>Trebuchet MS</vt:lpstr>
      <vt:lpstr>Wingdings</vt:lpstr>
      <vt:lpstr>Wingdings 3</vt:lpstr>
      <vt:lpstr>Yu Gothic</vt:lpstr>
      <vt:lpstr>メイリオ</vt:lpstr>
      <vt:lpstr>Arial</vt:lpstr>
      <vt:lpstr>Facet</vt:lpstr>
      <vt:lpstr>Inferring tumor clonal evolution utilizing population genetics</vt:lpstr>
      <vt:lpstr>Outline</vt:lpstr>
      <vt:lpstr>Clonal evolution of tumor cell population</vt:lpstr>
      <vt:lpstr>Importance of clonal evolution</vt:lpstr>
      <vt:lpstr>Purpose</vt:lpstr>
      <vt:lpstr>Problems</vt:lpstr>
      <vt:lpstr>Preceding studies -部分型構成比推定-</vt:lpstr>
      <vt:lpstr>Preceding studies -増殖率推定-</vt:lpstr>
      <vt:lpstr>Preceding studies -増殖率推定-</vt:lpstr>
      <vt:lpstr>Methods I</vt:lpstr>
      <vt:lpstr>Methods II</vt:lpstr>
      <vt:lpstr>Methods III</vt:lpstr>
      <vt:lpstr>Results I</vt:lpstr>
      <vt:lpstr>Results II</vt:lpstr>
      <vt:lpstr>Conclusions</vt:lpstr>
      <vt:lpstr>Future works</vt:lpstr>
      <vt:lpstr>Acknowledgements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271</cp:revision>
  <cp:lastPrinted>2016-09-13T01:55:39Z</cp:lastPrinted>
  <dcterms:created xsi:type="dcterms:W3CDTF">2016-09-09T19:19:12Z</dcterms:created>
  <dcterms:modified xsi:type="dcterms:W3CDTF">2016-09-13T02:51:15Z</dcterms:modified>
</cp:coreProperties>
</file>